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60" r:id="rId3"/>
    <p:sldId id="261" r:id="rId4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0145"/>
    <a:srgbClr val="77BEF4"/>
    <a:srgbClr val="D30A43"/>
    <a:srgbClr val="8A99D4"/>
    <a:srgbClr val="AC619E"/>
    <a:srgbClr val="E50045"/>
    <a:srgbClr val="0050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77" autoAdjust="0"/>
    <p:restoredTop sz="94660"/>
  </p:normalViewPr>
  <p:slideViewPr>
    <p:cSldViewPr snapToGrid="0">
      <p:cViewPr varScale="1">
        <p:scale>
          <a:sx n="25" d="100"/>
          <a:sy n="25" d="100"/>
        </p:scale>
        <p:origin x="4488" y="1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5D37C-25FE-4F49-8D05-DB06E1B8EB9A}" type="datetimeFigureOut">
              <a:rPr lang="de-DE" smtClean="0"/>
              <a:t>18.06.2026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76F9E-AFBA-48F8-95AA-8E2526DFB25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8427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1" userDrawn="1">
          <p15:clr>
            <a:srgbClr val="FBAE40"/>
          </p15:clr>
        </p15:guide>
        <p15:guide id="2" pos="953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5D37C-25FE-4F49-8D05-DB06E1B8EB9A}" type="datetimeFigureOut">
              <a:rPr lang="de-DE" smtClean="0"/>
              <a:t>18.06.2026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76F9E-AFBA-48F8-95AA-8E2526DFB25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9777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5D37C-25FE-4F49-8D05-DB06E1B8EB9A}" type="datetimeFigureOut">
              <a:rPr lang="de-DE" smtClean="0"/>
              <a:t>18.06.2026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76F9E-AFBA-48F8-95AA-8E2526DFB25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156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5D37C-25FE-4F49-8D05-DB06E1B8EB9A}" type="datetimeFigureOut">
              <a:rPr lang="de-DE" smtClean="0"/>
              <a:t>18.06.2026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76F9E-AFBA-48F8-95AA-8E2526DFB25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7570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5D37C-25FE-4F49-8D05-DB06E1B8EB9A}" type="datetimeFigureOut">
              <a:rPr lang="de-DE" smtClean="0"/>
              <a:t>18.06.2026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76F9E-AFBA-48F8-95AA-8E2526DFB25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2133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5D37C-25FE-4F49-8D05-DB06E1B8EB9A}" type="datetimeFigureOut">
              <a:rPr lang="de-DE" smtClean="0"/>
              <a:t>18.06.2026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76F9E-AFBA-48F8-95AA-8E2526DFB25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5052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5D37C-25FE-4F49-8D05-DB06E1B8EB9A}" type="datetimeFigureOut">
              <a:rPr lang="de-DE" smtClean="0"/>
              <a:t>18.06.2026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76F9E-AFBA-48F8-95AA-8E2526DFB25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9033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5D37C-25FE-4F49-8D05-DB06E1B8EB9A}" type="datetimeFigureOut">
              <a:rPr lang="de-DE" smtClean="0"/>
              <a:t>18.06.2026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76F9E-AFBA-48F8-95AA-8E2526DFB25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9940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5D37C-25FE-4F49-8D05-DB06E1B8EB9A}" type="datetimeFigureOut">
              <a:rPr lang="de-DE" smtClean="0"/>
              <a:t>18.06.2026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76F9E-AFBA-48F8-95AA-8E2526DFB25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9075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5D37C-25FE-4F49-8D05-DB06E1B8EB9A}" type="datetimeFigureOut">
              <a:rPr lang="de-DE" smtClean="0"/>
              <a:t>18.06.2026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76F9E-AFBA-48F8-95AA-8E2526DFB25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6754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5D37C-25FE-4F49-8D05-DB06E1B8EB9A}" type="datetimeFigureOut">
              <a:rPr lang="de-DE" smtClean="0"/>
              <a:t>18.06.2026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76F9E-AFBA-48F8-95AA-8E2526DFB25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9076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F5D37C-25FE-4F49-8D05-DB06E1B8EB9A}" type="datetimeFigureOut">
              <a:rPr lang="de-DE" smtClean="0"/>
              <a:t>18.06.2026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A76F9E-AFBA-48F8-95AA-8E2526DFB25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8319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481" userDrawn="1">
          <p15:clr>
            <a:srgbClr val="F26B43"/>
          </p15:clr>
        </p15:guide>
        <p15:guide id="2" pos="953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230F5-B297-66DE-8190-9A7BAE314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eck: abgerundete Ecken 31">
            <a:extLst>
              <a:ext uri="{FF2B5EF4-FFF2-40B4-BE49-F238E27FC236}">
                <a16:creationId xmlns:a16="http://schemas.microsoft.com/office/drawing/2014/main" id="{541B35E6-24C8-F574-4DFF-9285E6299B52}"/>
              </a:ext>
            </a:extLst>
          </p:cNvPr>
          <p:cNvSpPr/>
          <p:nvPr/>
        </p:nvSpPr>
        <p:spPr>
          <a:xfrm>
            <a:off x="598123" y="36535066"/>
            <a:ext cx="29024049" cy="2539456"/>
          </a:xfrm>
          <a:prstGeom prst="roundRect">
            <a:avLst>
              <a:gd name="adj" fmla="val 0"/>
            </a:avLst>
          </a:prstGeom>
          <a:noFill/>
          <a:ln>
            <a:solidFill>
              <a:srgbClr val="D30A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endParaRPr lang="de-DE" sz="2012" dirty="0">
              <a:solidFill>
                <a:srgbClr val="D30A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hteck: abgerundete Ecken 25">
            <a:extLst>
              <a:ext uri="{FF2B5EF4-FFF2-40B4-BE49-F238E27FC236}">
                <a16:creationId xmlns:a16="http://schemas.microsoft.com/office/drawing/2014/main" id="{CF0A98CF-745A-C837-C224-61FCAC785AE8}"/>
              </a:ext>
            </a:extLst>
          </p:cNvPr>
          <p:cNvSpPr/>
          <p:nvPr/>
        </p:nvSpPr>
        <p:spPr>
          <a:xfrm>
            <a:off x="616428" y="31510413"/>
            <a:ext cx="29024049" cy="4209819"/>
          </a:xfrm>
          <a:prstGeom prst="roundRect">
            <a:avLst>
              <a:gd name="adj" fmla="val 0"/>
            </a:avLst>
          </a:prstGeom>
          <a:noFill/>
          <a:ln>
            <a:solidFill>
              <a:srgbClr val="E501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endParaRPr lang="de-DE" sz="2300" b="1" dirty="0">
              <a:solidFill>
                <a:srgbClr val="D30A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hteck: abgerundete Ecken 28">
            <a:extLst>
              <a:ext uri="{FF2B5EF4-FFF2-40B4-BE49-F238E27FC236}">
                <a16:creationId xmlns:a16="http://schemas.microsoft.com/office/drawing/2014/main" id="{9413ED92-A278-7ACB-7B21-DB2EA0FBDA35}"/>
              </a:ext>
            </a:extLst>
          </p:cNvPr>
          <p:cNvSpPr/>
          <p:nvPr/>
        </p:nvSpPr>
        <p:spPr>
          <a:xfrm>
            <a:off x="598123" y="25943244"/>
            <a:ext cx="29042354" cy="4902661"/>
          </a:xfrm>
          <a:prstGeom prst="roundRect">
            <a:avLst>
              <a:gd name="adj" fmla="val 0"/>
            </a:avLst>
          </a:prstGeom>
          <a:noFill/>
          <a:ln>
            <a:solidFill>
              <a:srgbClr val="E501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endParaRPr lang="de-DE" sz="2012" dirty="0">
              <a:solidFill>
                <a:srgbClr val="D30A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hteck: abgerundete Ecken 26">
            <a:extLst>
              <a:ext uri="{FF2B5EF4-FFF2-40B4-BE49-F238E27FC236}">
                <a16:creationId xmlns:a16="http://schemas.microsoft.com/office/drawing/2014/main" id="{5F570638-3EB7-CD3A-4EEF-4D429F643336}"/>
              </a:ext>
            </a:extLst>
          </p:cNvPr>
          <p:cNvSpPr/>
          <p:nvPr/>
        </p:nvSpPr>
        <p:spPr>
          <a:xfrm>
            <a:off x="12431832" y="9386136"/>
            <a:ext cx="17226952" cy="15892600"/>
          </a:xfrm>
          <a:prstGeom prst="roundRect">
            <a:avLst>
              <a:gd name="adj" fmla="val 0"/>
            </a:avLst>
          </a:prstGeom>
          <a:noFill/>
          <a:ln>
            <a:solidFill>
              <a:srgbClr val="E501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endParaRPr lang="de-DE" sz="2012" dirty="0">
              <a:solidFill>
                <a:srgbClr val="D30A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id="{3A0DE64C-9A80-ACB8-6F00-8CF4025B65E5}"/>
              </a:ext>
            </a:extLst>
          </p:cNvPr>
          <p:cNvSpPr/>
          <p:nvPr/>
        </p:nvSpPr>
        <p:spPr>
          <a:xfrm>
            <a:off x="616428" y="9386136"/>
            <a:ext cx="11430001" cy="6565638"/>
          </a:xfrm>
          <a:prstGeom prst="roundRect">
            <a:avLst>
              <a:gd name="adj" fmla="val 0"/>
            </a:avLst>
          </a:prstGeom>
          <a:noFill/>
          <a:ln>
            <a:solidFill>
              <a:srgbClr val="E501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endParaRPr lang="de-DE" sz="2000" dirty="0">
              <a:solidFill>
                <a:srgbClr val="D30A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hteck: abgerundete Ecken 27">
            <a:extLst>
              <a:ext uri="{FF2B5EF4-FFF2-40B4-BE49-F238E27FC236}">
                <a16:creationId xmlns:a16="http://schemas.microsoft.com/office/drawing/2014/main" id="{C60DE209-5E04-8100-61A3-BA2996208720}"/>
              </a:ext>
            </a:extLst>
          </p:cNvPr>
          <p:cNvSpPr/>
          <p:nvPr/>
        </p:nvSpPr>
        <p:spPr>
          <a:xfrm>
            <a:off x="616428" y="16616283"/>
            <a:ext cx="11430001" cy="8662452"/>
          </a:xfrm>
          <a:prstGeom prst="roundRect">
            <a:avLst>
              <a:gd name="adj" fmla="val 0"/>
            </a:avLst>
          </a:prstGeom>
          <a:noFill/>
          <a:ln>
            <a:solidFill>
              <a:srgbClr val="E501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endParaRPr lang="de-DE" sz="2012" dirty="0">
              <a:solidFill>
                <a:srgbClr val="D30A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28590" indent="-328590" algn="just">
              <a:buFont typeface="Arial" panose="020B0604020202020204" pitchFamily="34" charset="0"/>
              <a:buChar char="•"/>
            </a:pPr>
            <a:endParaRPr lang="de-DE" sz="2000" dirty="0">
              <a:solidFill>
                <a:srgbClr val="D30A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2000" dirty="0">
                <a:solidFill>
                  <a:srgbClr val="D30A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75E2268-46E0-58C2-AE4B-19E17DF29F6F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t="24262" b="24706"/>
          <a:stretch/>
        </p:blipFill>
        <p:spPr>
          <a:xfrm>
            <a:off x="616430" y="537883"/>
            <a:ext cx="11430000" cy="328108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7470CE72-FE4B-6E10-7156-D73C7597CC55}"/>
              </a:ext>
            </a:extLst>
          </p:cNvPr>
          <p:cNvSpPr txBox="1"/>
          <p:nvPr/>
        </p:nvSpPr>
        <p:spPr>
          <a:xfrm>
            <a:off x="6750530" y="1255093"/>
            <a:ext cx="12985270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60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4. Konferenz zur</a:t>
            </a:r>
            <a:br>
              <a:rPr lang="de-DE" sz="60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</a:br>
            <a:r>
              <a:rPr lang="de-DE" sz="60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Norddeutschen Wärmeforschung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3CA0B743-CC06-65BA-B345-6759513F3FF3}"/>
              </a:ext>
            </a:extLst>
          </p:cNvPr>
          <p:cNvSpPr/>
          <p:nvPr/>
        </p:nvSpPr>
        <p:spPr>
          <a:xfrm>
            <a:off x="616430" y="4383775"/>
            <a:ext cx="29042354" cy="152400"/>
          </a:xfrm>
          <a:prstGeom prst="rect">
            <a:avLst/>
          </a:prstGeom>
          <a:gradFill flip="none" rotWithShape="1">
            <a:gsLst>
              <a:gs pos="0">
                <a:srgbClr val="77BEF4"/>
              </a:gs>
              <a:gs pos="100000">
                <a:srgbClr val="E5004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442854CE-B9CD-B062-583C-49E83F21D4C3}"/>
              </a:ext>
            </a:extLst>
          </p:cNvPr>
          <p:cNvSpPr/>
          <p:nvPr/>
        </p:nvSpPr>
        <p:spPr>
          <a:xfrm>
            <a:off x="598123" y="39604107"/>
            <a:ext cx="29042354" cy="152400"/>
          </a:xfrm>
          <a:prstGeom prst="rect">
            <a:avLst/>
          </a:prstGeom>
          <a:gradFill flip="none" rotWithShape="1">
            <a:gsLst>
              <a:gs pos="0">
                <a:srgbClr val="77BEF4"/>
              </a:gs>
              <a:gs pos="100000">
                <a:srgbClr val="E5004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B801FA6-D68D-6B9F-154F-9CD843C53E75}"/>
              </a:ext>
            </a:extLst>
          </p:cNvPr>
          <p:cNvSpPr txBox="1"/>
          <p:nvPr/>
        </p:nvSpPr>
        <p:spPr>
          <a:xfrm>
            <a:off x="1003032" y="5100985"/>
            <a:ext cx="28269149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de-DE" sz="60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Hier steht Ihr Beitragstitel – der auch über zwei Zeilen gehen darf und einen Untertitel enthalten kann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8067B0A-46CB-33B3-2AC5-F22483A09CFC}"/>
              </a:ext>
            </a:extLst>
          </p:cNvPr>
          <p:cNvSpPr txBox="1"/>
          <p:nvPr/>
        </p:nvSpPr>
        <p:spPr>
          <a:xfrm>
            <a:off x="1003032" y="7236735"/>
            <a:ext cx="26606091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3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Vorname Erstautor Nachname Erstautor</a:t>
            </a:r>
            <a:r>
              <a:rPr lang="de-DE" sz="3200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1</a:t>
            </a:r>
            <a:r>
              <a:rPr lang="de-DE" sz="3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, Vorname Zweitautor Nachname Zweitautor</a:t>
            </a:r>
            <a:r>
              <a:rPr lang="de-DE" sz="3200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3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, Vorname Drittautor Nachname Drittautor</a:t>
            </a:r>
            <a:r>
              <a:rPr lang="de-DE" sz="3200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3</a:t>
            </a:r>
            <a:r>
              <a:rPr lang="de-DE" sz="3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, …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598C4637-97B3-1609-BF2E-78C99EDA2B23}"/>
              </a:ext>
            </a:extLst>
          </p:cNvPr>
          <p:cNvSpPr txBox="1"/>
          <p:nvPr/>
        </p:nvSpPr>
        <p:spPr>
          <a:xfrm>
            <a:off x="1003032" y="7826703"/>
            <a:ext cx="168869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1</a:t>
            </a:r>
            <a:r>
              <a:rPr lang="de-DE" sz="1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Institution Erstautor;  </a:t>
            </a:r>
            <a:r>
              <a:rPr lang="de-DE" sz="1800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1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Institution Zweitautor; </a:t>
            </a:r>
            <a:r>
              <a:rPr lang="de-DE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3</a:t>
            </a:r>
            <a:r>
              <a:rPr lang="de-DE" sz="1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Institution </a:t>
            </a:r>
            <a:r>
              <a:rPr lang="de-DE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Dritt</a:t>
            </a:r>
            <a:r>
              <a:rPr lang="de-DE" sz="1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autor</a:t>
            </a:r>
            <a:r>
              <a:rPr lang="de-DE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;</a:t>
            </a:r>
            <a:r>
              <a:rPr lang="de-DE" sz="1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… (Trennung der Institutionen bitte mit Semikolon)</a:t>
            </a:r>
          </a:p>
        </p:txBody>
      </p:sp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236FD352-6F8A-9090-D86C-2578BE34056F}"/>
              </a:ext>
            </a:extLst>
          </p:cNvPr>
          <p:cNvSpPr>
            <a:spLocks noChangeAspect="1"/>
          </p:cNvSpPr>
          <p:nvPr/>
        </p:nvSpPr>
        <p:spPr>
          <a:xfrm>
            <a:off x="2606322" y="9052178"/>
            <a:ext cx="7450212" cy="667916"/>
          </a:xfrm>
          <a:prstGeom prst="roundRect">
            <a:avLst/>
          </a:prstGeom>
          <a:solidFill>
            <a:srgbClr val="E50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Einleitung</a:t>
            </a:r>
            <a:endParaRPr lang="de-DE" sz="800" dirty="0">
              <a:solidFill>
                <a:schemeClr val="bg1"/>
              </a:solidFill>
              <a:effectLst/>
            </a:endParaRPr>
          </a:p>
        </p:txBody>
      </p:sp>
      <p:sp>
        <p:nvSpPr>
          <p:cNvPr id="22" name="Rechteck: abgerundete Ecken 21">
            <a:extLst>
              <a:ext uri="{FF2B5EF4-FFF2-40B4-BE49-F238E27FC236}">
                <a16:creationId xmlns:a16="http://schemas.microsoft.com/office/drawing/2014/main" id="{F493F4DD-44A6-2D92-8E4B-45ADBF309E62}"/>
              </a:ext>
            </a:extLst>
          </p:cNvPr>
          <p:cNvSpPr>
            <a:spLocks noChangeAspect="1"/>
          </p:cNvSpPr>
          <p:nvPr/>
        </p:nvSpPr>
        <p:spPr>
          <a:xfrm>
            <a:off x="2606322" y="16282327"/>
            <a:ext cx="7450212" cy="667916"/>
          </a:xfrm>
          <a:prstGeom prst="roundRect">
            <a:avLst/>
          </a:prstGeom>
          <a:solidFill>
            <a:srgbClr val="E50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Methodik</a:t>
            </a:r>
            <a:endParaRPr lang="de-DE" sz="800" dirty="0">
              <a:solidFill>
                <a:schemeClr val="bg1"/>
              </a:solidFill>
              <a:effectLst/>
            </a:endParaRPr>
          </a:p>
        </p:txBody>
      </p:sp>
      <p:sp>
        <p:nvSpPr>
          <p:cNvPr id="23" name="Rechteck: abgerundete Ecken 22">
            <a:extLst>
              <a:ext uri="{FF2B5EF4-FFF2-40B4-BE49-F238E27FC236}">
                <a16:creationId xmlns:a16="http://schemas.microsoft.com/office/drawing/2014/main" id="{99D287C6-B7B4-08A8-E833-DB82478B427A}"/>
              </a:ext>
            </a:extLst>
          </p:cNvPr>
          <p:cNvSpPr>
            <a:spLocks noChangeAspect="1"/>
          </p:cNvSpPr>
          <p:nvPr/>
        </p:nvSpPr>
        <p:spPr>
          <a:xfrm>
            <a:off x="17320202" y="9052178"/>
            <a:ext cx="7450212" cy="667916"/>
          </a:xfrm>
          <a:prstGeom prst="roundRect">
            <a:avLst/>
          </a:prstGeom>
          <a:solidFill>
            <a:srgbClr val="E50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Ergebnis</a:t>
            </a:r>
            <a:endParaRPr lang="de-DE" sz="800" dirty="0">
              <a:solidFill>
                <a:schemeClr val="bg1"/>
              </a:solidFill>
              <a:effectLst/>
            </a:endParaRPr>
          </a:p>
        </p:txBody>
      </p:sp>
      <p:sp>
        <p:nvSpPr>
          <p:cNvPr id="25" name="Rechteck: abgerundete Ecken 24">
            <a:extLst>
              <a:ext uri="{FF2B5EF4-FFF2-40B4-BE49-F238E27FC236}">
                <a16:creationId xmlns:a16="http://schemas.microsoft.com/office/drawing/2014/main" id="{530BF20C-8219-237F-F355-13E3F42D5F38}"/>
              </a:ext>
            </a:extLst>
          </p:cNvPr>
          <p:cNvSpPr>
            <a:spLocks noChangeAspect="1"/>
          </p:cNvSpPr>
          <p:nvPr/>
        </p:nvSpPr>
        <p:spPr>
          <a:xfrm>
            <a:off x="11403346" y="31176457"/>
            <a:ext cx="7450212" cy="667916"/>
          </a:xfrm>
          <a:prstGeom prst="roundRect">
            <a:avLst/>
          </a:prstGeom>
          <a:solidFill>
            <a:srgbClr val="E50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Fazit / Zusammenfassung / Ausblick</a:t>
            </a:r>
            <a:endParaRPr lang="de-DE" sz="900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Rechteck: abgerundete Ecken 29">
            <a:extLst>
              <a:ext uri="{FF2B5EF4-FFF2-40B4-BE49-F238E27FC236}">
                <a16:creationId xmlns:a16="http://schemas.microsoft.com/office/drawing/2014/main" id="{D9932ABA-CBD3-9608-B672-827877D262EC}"/>
              </a:ext>
            </a:extLst>
          </p:cNvPr>
          <p:cNvSpPr>
            <a:spLocks noChangeAspect="1"/>
          </p:cNvSpPr>
          <p:nvPr/>
        </p:nvSpPr>
        <p:spPr>
          <a:xfrm>
            <a:off x="11385041" y="36198805"/>
            <a:ext cx="7450212" cy="667916"/>
          </a:xfrm>
          <a:prstGeom prst="roundRect">
            <a:avLst/>
          </a:prstGeom>
          <a:solidFill>
            <a:srgbClr val="E50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Referenzen (bei Bedarf)</a:t>
            </a:r>
            <a:endParaRPr lang="de-DE" sz="900" dirty="0">
              <a:solidFill>
                <a:schemeClr val="bg1"/>
              </a:solidFill>
              <a:effectLst/>
            </a:endParaRPr>
          </a:p>
        </p:txBody>
      </p:sp>
      <p:sp>
        <p:nvSpPr>
          <p:cNvPr id="31" name="Rechteck: abgerundete Ecken 30">
            <a:extLst>
              <a:ext uri="{FF2B5EF4-FFF2-40B4-BE49-F238E27FC236}">
                <a16:creationId xmlns:a16="http://schemas.microsoft.com/office/drawing/2014/main" id="{635C64EF-9DBB-03E1-1F0F-A753DC4F8D4A}"/>
              </a:ext>
            </a:extLst>
          </p:cNvPr>
          <p:cNvSpPr>
            <a:spLocks noChangeAspect="1"/>
          </p:cNvSpPr>
          <p:nvPr/>
        </p:nvSpPr>
        <p:spPr>
          <a:xfrm>
            <a:off x="11394194" y="25609285"/>
            <a:ext cx="7450212" cy="667916"/>
          </a:xfrm>
          <a:prstGeom prst="roundRect">
            <a:avLst/>
          </a:prstGeom>
          <a:solidFill>
            <a:srgbClr val="E50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Diskussion</a:t>
            </a:r>
            <a:endParaRPr lang="de-DE" sz="800" dirty="0">
              <a:solidFill>
                <a:schemeClr val="bg1"/>
              </a:solidFill>
              <a:effectLst/>
            </a:endParaRP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FD051CFF-3D59-992C-F10F-002E35E40E28}"/>
              </a:ext>
            </a:extLst>
          </p:cNvPr>
          <p:cNvSpPr/>
          <p:nvPr/>
        </p:nvSpPr>
        <p:spPr>
          <a:xfrm>
            <a:off x="26599397" y="40192548"/>
            <a:ext cx="3022775" cy="2144420"/>
          </a:xfrm>
          <a:prstGeom prst="ellipse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Platzhalter für das Logo des Fördermittelgebers</a:t>
            </a:r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8D4C06D9-41E8-D17B-9725-6934B4B37A2A}"/>
              </a:ext>
            </a:extLst>
          </p:cNvPr>
          <p:cNvSpPr/>
          <p:nvPr/>
        </p:nvSpPr>
        <p:spPr>
          <a:xfrm>
            <a:off x="653041" y="40192548"/>
            <a:ext cx="3022775" cy="2144420"/>
          </a:xfrm>
          <a:prstGeom prst="ellipse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Platzhalter für das Logo des Instituts der Autor*innen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3A7199D8-C6EC-20BB-DCA4-4918AC5680BA}"/>
              </a:ext>
            </a:extLst>
          </p:cNvPr>
          <p:cNvSpPr txBox="1"/>
          <p:nvPr/>
        </p:nvSpPr>
        <p:spPr>
          <a:xfrm>
            <a:off x="4130327" y="40258153"/>
            <a:ext cx="10632311" cy="19697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Kontakte</a:t>
            </a:r>
            <a:r>
              <a:rPr lang="de-DE" sz="3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de-DE" sz="3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Website / Mailadressen der Ansprechpartner*innen / etc.</a:t>
            </a:r>
          </a:p>
          <a:p>
            <a:endParaRPr lang="de-DE" sz="3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Microsoft Sans Serif" panose="020B0604020202020204" pitchFamily="34" charset="0"/>
              <a:cs typeface="Arial" panose="020B0604020202020204" pitchFamily="34" charset="0"/>
            </a:endParaRPr>
          </a:p>
          <a:p>
            <a:r>
              <a:rPr lang="de-DE" sz="3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98DDC61C-B5B0-08C7-8579-155B2263B081}"/>
              </a:ext>
            </a:extLst>
          </p:cNvPr>
          <p:cNvSpPr txBox="1"/>
          <p:nvPr/>
        </p:nvSpPr>
        <p:spPr>
          <a:xfrm>
            <a:off x="15512575" y="40192548"/>
            <a:ext cx="10632311" cy="19697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DE" sz="3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Gegebenenfalls Angaben zum Fördermittelgeber und Förderkennzeichen</a:t>
            </a:r>
          </a:p>
          <a:p>
            <a:pPr algn="r"/>
            <a:endParaRPr lang="de-DE" sz="3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Microsoft Sans Serif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de-DE" sz="3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Microsoft Sans Serif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59ECD521-A388-C388-DB05-4B39CF6EC510}"/>
              </a:ext>
            </a:extLst>
          </p:cNvPr>
          <p:cNvSpPr txBox="1"/>
          <p:nvPr/>
        </p:nvSpPr>
        <p:spPr>
          <a:xfrm>
            <a:off x="1003032" y="9887702"/>
            <a:ext cx="10617468" cy="5759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sz="26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in dieser Vorlage platzierten Kästen können frei angeordnet werden</a:t>
            </a:r>
          </a:p>
          <a:p>
            <a:pPr marL="342900" lvl="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endParaRPr lang="de-DE" sz="2600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sz="26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 können in Größe, Position und Anzahl je nach Bedarf und gestalterischer Notwendigkeit variieren</a:t>
            </a:r>
          </a:p>
          <a:p>
            <a:pPr marL="342900" lvl="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endParaRPr lang="de-DE" sz="2600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sz="26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Überschriftboxen der Kästen sollten dabei die Schriftgröße (28) der Vorlage beibehalten</a:t>
            </a:r>
          </a:p>
          <a:p>
            <a:pPr marL="342900" lvl="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endParaRPr lang="de-DE" sz="2600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sz="26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Überschriften selbst sind frei wählbar</a:t>
            </a:r>
          </a:p>
          <a:p>
            <a:pPr marL="342900" lvl="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endParaRPr lang="de-DE" sz="2600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6402DDA-41DA-2D78-CD27-F4DC825E1424}"/>
              </a:ext>
            </a:extLst>
          </p:cNvPr>
          <p:cNvSpPr txBox="1"/>
          <p:nvPr/>
        </p:nvSpPr>
        <p:spPr>
          <a:xfrm>
            <a:off x="1003032" y="17144300"/>
            <a:ext cx="10617468" cy="3490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sz="26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Höhe der Überschriftboxen sollte ebenfalls beibehalten werden, die Breite kann je nach Länge der Überschrift variieren</a:t>
            </a:r>
          </a:p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endParaRPr lang="de-DE" sz="2600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sz="26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Dabei ist darauf zu achten, die Überschriftboxen zentriert auf dem oberen Rand der Textkästen zu platzieren (siehe Vorlage oder Beispiel)</a:t>
            </a:r>
          </a:p>
          <a:p>
            <a:endParaRPr lang="de-DE" dirty="0"/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0074B222-F55B-D90F-D56B-7DABE3F325A8}"/>
              </a:ext>
            </a:extLst>
          </p:cNvPr>
          <p:cNvSpPr txBox="1"/>
          <p:nvPr/>
        </p:nvSpPr>
        <p:spPr>
          <a:xfrm>
            <a:off x="13243165" y="9887702"/>
            <a:ext cx="16029016" cy="4530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sz="26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Verwenden Sie gerne diese Vorlage und ergänzen Ihren eigenen Text in geeignet angeordneten Textfeldern innerhalb der Kästen</a:t>
            </a:r>
          </a:p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endParaRPr lang="de-DE" sz="2600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sz="26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Fügen Sie bei Bedarf geeignete Abbildungen/Tabellen/Grafiken ein, die das Verständnis des Themas fördern bzw. Ihre Inhalte gut visualisieren</a:t>
            </a:r>
          </a:p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endParaRPr lang="de-DE" sz="2600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sz="2600" b="1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folgenden beiden Folien enthalten Gestaltungs</a:t>
            </a:r>
            <a:r>
              <a:rPr lang="de-DE" sz="2600" b="1" u="sng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beispiele</a:t>
            </a:r>
            <a:r>
              <a:rPr lang="de-DE" sz="2600" b="1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zur Orientierung und Anpassung dieser Vorlage für das eigene Thema!</a:t>
            </a:r>
            <a:endParaRPr lang="de-DE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/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BE36363E-805F-AEAC-41CC-05D667CCD405}"/>
              </a:ext>
            </a:extLst>
          </p:cNvPr>
          <p:cNvSpPr txBox="1"/>
          <p:nvPr/>
        </p:nvSpPr>
        <p:spPr>
          <a:xfrm>
            <a:off x="1003031" y="26377268"/>
            <a:ext cx="28269149" cy="192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sz="26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Verwenden Sie gerne diese Vorlage und ergänzen Ihren eigenen Text in geeignet angeordneten Textfeldern innerhalb der Kästen</a:t>
            </a:r>
          </a:p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endParaRPr lang="de-DE" sz="2600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sz="26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Fügen Sie bei Bedarf geeignete Abbildungen/Tabellen/Grafiken ein, die das Verständnis des Themas fördern bzw. Ihre Inhalte gut visualisieren</a:t>
            </a:r>
            <a:endParaRPr lang="de-DE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/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E22658A9-D268-20B7-BFF5-DE3BC5D67197}"/>
              </a:ext>
            </a:extLst>
          </p:cNvPr>
          <p:cNvSpPr txBox="1"/>
          <p:nvPr/>
        </p:nvSpPr>
        <p:spPr>
          <a:xfrm>
            <a:off x="1003030" y="31847840"/>
            <a:ext cx="28269149" cy="192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sz="26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Verwenden Sie gerne diese Vorlage und ergänzen Ihren eigenen Text in geeignet angeordneten Textfeldern innerhalb der Kästen</a:t>
            </a:r>
          </a:p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endParaRPr lang="de-DE" sz="2600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sz="26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Fügen Sie bei Bedarf geeignete Abbildungen/Tabellen/Grafiken ein, die das Verständnis des Themas fördern bzw. Ihre Inhalte gut visualisieren</a:t>
            </a:r>
            <a:endParaRPr lang="de-DE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/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3EAC95BE-6BE1-BBED-C3C3-21BBA2BB31F6}"/>
              </a:ext>
            </a:extLst>
          </p:cNvPr>
          <p:cNvSpPr txBox="1"/>
          <p:nvPr/>
        </p:nvSpPr>
        <p:spPr>
          <a:xfrm>
            <a:off x="1003029" y="36866721"/>
            <a:ext cx="282691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Verwenden Sie gerne diese Vorlage und ergänzen Ihren eigenen Text in geeignet angeordneten Textfeldern innerhalb der Kästen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821C983D-143C-65F6-3292-3538DC0671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62450" y="14746534"/>
            <a:ext cx="13225667" cy="9793691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5DF8B80B-3856-D438-F740-5975F32882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2142" y="20134321"/>
            <a:ext cx="6718572" cy="4975145"/>
          </a:xfrm>
          <a:prstGeom prst="rect">
            <a:avLst/>
          </a:prstGeom>
        </p:spPr>
      </p:pic>
      <p:sp>
        <p:nvSpPr>
          <p:cNvPr id="40" name="Textfeld 39">
            <a:extLst>
              <a:ext uri="{FF2B5EF4-FFF2-40B4-BE49-F238E27FC236}">
                <a16:creationId xmlns:a16="http://schemas.microsoft.com/office/drawing/2014/main" id="{592E210B-CA43-32EC-9A8B-4B1603F2251F}"/>
              </a:ext>
            </a:extLst>
          </p:cNvPr>
          <p:cNvSpPr txBox="1"/>
          <p:nvPr/>
        </p:nvSpPr>
        <p:spPr>
          <a:xfrm>
            <a:off x="24111698" y="1255093"/>
            <a:ext cx="5160483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DE" sz="60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Flensburg</a:t>
            </a:r>
          </a:p>
          <a:p>
            <a:pPr algn="r"/>
            <a:r>
              <a:rPr lang="de-DE" sz="60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17.-18.09.2026</a:t>
            </a:r>
          </a:p>
        </p:txBody>
      </p:sp>
    </p:spTree>
    <p:extLst>
      <p:ext uri="{BB962C8B-B14F-4D97-AF65-F5344CB8AC3E}">
        <p14:creationId xmlns:p14="http://schemas.microsoft.com/office/powerpoint/2010/main" val="1725081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251DE-7B59-D5D4-C1AB-26354F562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eck: abgerundete Ecken 31">
            <a:extLst>
              <a:ext uri="{FF2B5EF4-FFF2-40B4-BE49-F238E27FC236}">
                <a16:creationId xmlns:a16="http://schemas.microsoft.com/office/drawing/2014/main" id="{4528D820-7FB3-202D-D104-2A37B60C4A7D}"/>
              </a:ext>
            </a:extLst>
          </p:cNvPr>
          <p:cNvSpPr/>
          <p:nvPr/>
        </p:nvSpPr>
        <p:spPr>
          <a:xfrm>
            <a:off x="598123" y="36535066"/>
            <a:ext cx="29024049" cy="2539456"/>
          </a:xfrm>
          <a:prstGeom prst="roundRect">
            <a:avLst>
              <a:gd name="adj" fmla="val 0"/>
            </a:avLst>
          </a:prstGeom>
          <a:noFill/>
          <a:ln>
            <a:solidFill>
              <a:srgbClr val="E501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endParaRPr lang="de-DE" sz="2012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hteck: abgerundete Ecken 25">
            <a:extLst>
              <a:ext uri="{FF2B5EF4-FFF2-40B4-BE49-F238E27FC236}">
                <a16:creationId xmlns:a16="http://schemas.microsoft.com/office/drawing/2014/main" id="{7450D979-6FC7-0871-7618-6570D7C3FD69}"/>
              </a:ext>
            </a:extLst>
          </p:cNvPr>
          <p:cNvSpPr/>
          <p:nvPr/>
        </p:nvSpPr>
        <p:spPr>
          <a:xfrm>
            <a:off x="616428" y="31510413"/>
            <a:ext cx="29024049" cy="4209819"/>
          </a:xfrm>
          <a:prstGeom prst="roundRect">
            <a:avLst>
              <a:gd name="adj" fmla="val 0"/>
            </a:avLst>
          </a:prstGeom>
          <a:noFill/>
          <a:ln>
            <a:solidFill>
              <a:srgbClr val="E501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endParaRPr lang="de-DE" sz="23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hteck: abgerundete Ecken 28">
            <a:extLst>
              <a:ext uri="{FF2B5EF4-FFF2-40B4-BE49-F238E27FC236}">
                <a16:creationId xmlns:a16="http://schemas.microsoft.com/office/drawing/2014/main" id="{84FDDECE-A066-626B-4D3D-DF665A2BC38B}"/>
              </a:ext>
            </a:extLst>
          </p:cNvPr>
          <p:cNvSpPr/>
          <p:nvPr/>
        </p:nvSpPr>
        <p:spPr>
          <a:xfrm>
            <a:off x="598123" y="25943244"/>
            <a:ext cx="29042354" cy="4902661"/>
          </a:xfrm>
          <a:prstGeom prst="roundRect">
            <a:avLst>
              <a:gd name="adj" fmla="val 0"/>
            </a:avLst>
          </a:prstGeom>
          <a:noFill/>
          <a:ln>
            <a:solidFill>
              <a:srgbClr val="E501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endParaRPr lang="de-DE" sz="2012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hteck: abgerundete Ecken 27">
            <a:extLst>
              <a:ext uri="{FF2B5EF4-FFF2-40B4-BE49-F238E27FC236}">
                <a16:creationId xmlns:a16="http://schemas.microsoft.com/office/drawing/2014/main" id="{E764BC95-F1ED-A28E-0F57-2E99E2F0484D}"/>
              </a:ext>
            </a:extLst>
          </p:cNvPr>
          <p:cNvSpPr/>
          <p:nvPr/>
        </p:nvSpPr>
        <p:spPr>
          <a:xfrm>
            <a:off x="616428" y="13296350"/>
            <a:ext cx="29005744" cy="11982386"/>
          </a:xfrm>
          <a:prstGeom prst="roundRect">
            <a:avLst>
              <a:gd name="adj" fmla="val 0"/>
            </a:avLst>
          </a:prstGeom>
          <a:noFill/>
          <a:ln>
            <a:solidFill>
              <a:srgbClr val="E501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endParaRPr lang="de-DE" sz="2012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28590" indent="-328590" algn="just">
              <a:buFont typeface="Arial" panose="020B0604020202020204" pitchFamily="34" charset="0"/>
              <a:buChar char="•"/>
            </a:pPr>
            <a:endParaRPr lang="de-DE" sz="20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474406F-1576-6172-B50B-18932FE8B974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t="24262" b="24706"/>
          <a:stretch/>
        </p:blipFill>
        <p:spPr>
          <a:xfrm>
            <a:off x="616430" y="537883"/>
            <a:ext cx="11430000" cy="3281082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9E933510-3922-578A-C7D7-971701A67082}"/>
              </a:ext>
            </a:extLst>
          </p:cNvPr>
          <p:cNvSpPr/>
          <p:nvPr/>
        </p:nvSpPr>
        <p:spPr>
          <a:xfrm>
            <a:off x="616430" y="4383775"/>
            <a:ext cx="29042354" cy="152400"/>
          </a:xfrm>
          <a:prstGeom prst="rect">
            <a:avLst/>
          </a:prstGeom>
          <a:gradFill flip="none" rotWithShape="1">
            <a:gsLst>
              <a:gs pos="0">
                <a:srgbClr val="77BEF4"/>
              </a:gs>
              <a:gs pos="100000">
                <a:srgbClr val="E5004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39F442E5-AB0F-55D0-D31C-E552296DAFE0}"/>
              </a:ext>
            </a:extLst>
          </p:cNvPr>
          <p:cNvSpPr/>
          <p:nvPr/>
        </p:nvSpPr>
        <p:spPr>
          <a:xfrm>
            <a:off x="598123" y="39604107"/>
            <a:ext cx="29042354" cy="152400"/>
          </a:xfrm>
          <a:prstGeom prst="rect">
            <a:avLst/>
          </a:prstGeom>
          <a:gradFill flip="none" rotWithShape="1">
            <a:gsLst>
              <a:gs pos="0">
                <a:srgbClr val="77BEF4"/>
              </a:gs>
              <a:gs pos="100000">
                <a:srgbClr val="E5004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57AFC27-4480-4322-8C76-4056BF9824A9}"/>
              </a:ext>
            </a:extLst>
          </p:cNvPr>
          <p:cNvSpPr txBox="1"/>
          <p:nvPr/>
        </p:nvSpPr>
        <p:spPr>
          <a:xfrm>
            <a:off x="1003032" y="5100985"/>
            <a:ext cx="28269149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de-DE" sz="60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Hier steht Ihr Beitragstitel – der auch über zwei Zeilen gehen darf und einen Untertitel enthalten kann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4086B17B-F3BC-7B2A-7A09-61C33237DBB5}"/>
              </a:ext>
            </a:extLst>
          </p:cNvPr>
          <p:cNvSpPr txBox="1"/>
          <p:nvPr/>
        </p:nvSpPr>
        <p:spPr>
          <a:xfrm>
            <a:off x="1003032" y="7236735"/>
            <a:ext cx="26606091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3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Vorname Erstautor Nachname Erstautor</a:t>
            </a:r>
            <a:r>
              <a:rPr lang="de-DE" sz="3200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1</a:t>
            </a:r>
            <a:r>
              <a:rPr lang="de-DE" sz="3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, Vorname Zweitautor Nachname Zweitautor</a:t>
            </a:r>
            <a:r>
              <a:rPr lang="de-DE" sz="3200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3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, Vorname Drittautor Nachname Drittautor</a:t>
            </a:r>
            <a:r>
              <a:rPr lang="de-DE" sz="3200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3</a:t>
            </a:r>
            <a:r>
              <a:rPr lang="de-DE" sz="3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, …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6EB822F-47B5-025C-8928-F5F0E23C684F}"/>
              </a:ext>
            </a:extLst>
          </p:cNvPr>
          <p:cNvSpPr txBox="1"/>
          <p:nvPr/>
        </p:nvSpPr>
        <p:spPr>
          <a:xfrm>
            <a:off x="1003032" y="7826703"/>
            <a:ext cx="168869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1</a:t>
            </a:r>
            <a:r>
              <a:rPr lang="de-DE" sz="1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Institution Erstautor;  </a:t>
            </a:r>
            <a:r>
              <a:rPr lang="de-DE" sz="1800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1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Institution Zweitautor; </a:t>
            </a:r>
            <a:r>
              <a:rPr lang="de-DE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3</a:t>
            </a:r>
            <a:r>
              <a:rPr lang="de-DE" sz="1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Institution </a:t>
            </a:r>
            <a:r>
              <a:rPr lang="de-DE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Dritt</a:t>
            </a:r>
            <a:r>
              <a:rPr lang="de-DE" sz="1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autor</a:t>
            </a:r>
            <a:r>
              <a:rPr lang="de-DE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;</a:t>
            </a:r>
            <a:r>
              <a:rPr lang="de-DE" sz="1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… (Trennung der Institutionen bitte mit Semikolon)</a:t>
            </a:r>
          </a:p>
        </p:txBody>
      </p:sp>
      <p:sp>
        <p:nvSpPr>
          <p:cNvPr id="22" name="Rechteck: abgerundete Ecken 21">
            <a:extLst>
              <a:ext uri="{FF2B5EF4-FFF2-40B4-BE49-F238E27FC236}">
                <a16:creationId xmlns:a16="http://schemas.microsoft.com/office/drawing/2014/main" id="{9EAE8B0B-D9CA-99A3-D58C-A0BD7A8F07DB}"/>
              </a:ext>
            </a:extLst>
          </p:cNvPr>
          <p:cNvSpPr>
            <a:spLocks noChangeAspect="1"/>
          </p:cNvSpPr>
          <p:nvPr/>
        </p:nvSpPr>
        <p:spPr>
          <a:xfrm>
            <a:off x="11412500" y="12998247"/>
            <a:ext cx="7450212" cy="667916"/>
          </a:xfrm>
          <a:prstGeom prst="roundRect">
            <a:avLst/>
          </a:prstGeom>
          <a:solidFill>
            <a:srgbClr val="E50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Methodik</a:t>
            </a:r>
            <a:endParaRPr lang="de-DE" sz="800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Rechteck: abgerundete Ecken 29">
            <a:extLst>
              <a:ext uri="{FF2B5EF4-FFF2-40B4-BE49-F238E27FC236}">
                <a16:creationId xmlns:a16="http://schemas.microsoft.com/office/drawing/2014/main" id="{FB8ADC51-3BD7-7FD9-AB5F-5716F30F3538}"/>
              </a:ext>
            </a:extLst>
          </p:cNvPr>
          <p:cNvSpPr>
            <a:spLocks noChangeAspect="1"/>
          </p:cNvSpPr>
          <p:nvPr/>
        </p:nvSpPr>
        <p:spPr>
          <a:xfrm>
            <a:off x="11412500" y="36198805"/>
            <a:ext cx="7450212" cy="667916"/>
          </a:xfrm>
          <a:prstGeom prst="roundRect">
            <a:avLst/>
          </a:prstGeom>
          <a:solidFill>
            <a:srgbClr val="E50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(weiterführende) Quellen</a:t>
            </a:r>
            <a:endParaRPr lang="de-DE" sz="900" dirty="0">
              <a:solidFill>
                <a:schemeClr val="bg1"/>
              </a:solidFill>
            </a:endParaRPr>
          </a:p>
        </p:txBody>
      </p:sp>
      <p:sp>
        <p:nvSpPr>
          <p:cNvPr id="31" name="Rechteck: abgerundete Ecken 30">
            <a:extLst>
              <a:ext uri="{FF2B5EF4-FFF2-40B4-BE49-F238E27FC236}">
                <a16:creationId xmlns:a16="http://schemas.microsoft.com/office/drawing/2014/main" id="{79CED8FB-1613-62F3-A77E-9F584BBFA340}"/>
              </a:ext>
            </a:extLst>
          </p:cNvPr>
          <p:cNvSpPr>
            <a:spLocks noChangeAspect="1"/>
          </p:cNvSpPr>
          <p:nvPr/>
        </p:nvSpPr>
        <p:spPr>
          <a:xfrm>
            <a:off x="11412500" y="25609285"/>
            <a:ext cx="7450212" cy="667916"/>
          </a:xfrm>
          <a:prstGeom prst="roundRect">
            <a:avLst/>
          </a:prstGeom>
          <a:solidFill>
            <a:srgbClr val="E50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Ergebnisse &amp; Bewertung</a:t>
            </a:r>
            <a:endParaRPr lang="de-DE" sz="800" dirty="0">
              <a:solidFill>
                <a:schemeClr val="bg1"/>
              </a:solidFill>
            </a:endParaRP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D507C2BE-343D-7BD8-0DB6-5C7C206FAE85}"/>
              </a:ext>
            </a:extLst>
          </p:cNvPr>
          <p:cNvSpPr/>
          <p:nvPr/>
        </p:nvSpPr>
        <p:spPr>
          <a:xfrm>
            <a:off x="26599397" y="40192548"/>
            <a:ext cx="3022775" cy="2144420"/>
          </a:xfrm>
          <a:prstGeom prst="ellipse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Platzhalter für das Logo des Fördermittelgebers</a:t>
            </a:r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78083671-B4AF-7604-92D9-4C39D7A7BE45}"/>
              </a:ext>
            </a:extLst>
          </p:cNvPr>
          <p:cNvSpPr/>
          <p:nvPr/>
        </p:nvSpPr>
        <p:spPr>
          <a:xfrm>
            <a:off x="653041" y="40192548"/>
            <a:ext cx="3022775" cy="2144420"/>
          </a:xfrm>
          <a:prstGeom prst="ellipse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Platzhalter für das Logo des Instituts der Autor*innen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FB75C35A-98A2-ACD2-DAB7-C9163C5E574E}"/>
              </a:ext>
            </a:extLst>
          </p:cNvPr>
          <p:cNvSpPr txBox="1"/>
          <p:nvPr/>
        </p:nvSpPr>
        <p:spPr>
          <a:xfrm>
            <a:off x="4130327" y="40258153"/>
            <a:ext cx="10632311" cy="19697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Kontakte</a:t>
            </a:r>
            <a:r>
              <a:rPr lang="de-DE" sz="3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de-DE" sz="3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Website / Mailadressen der Ansprechpartner*innen / etc.</a:t>
            </a:r>
          </a:p>
          <a:p>
            <a:endParaRPr lang="de-DE" sz="3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Microsoft Sans Serif" panose="020B0604020202020204" pitchFamily="34" charset="0"/>
              <a:cs typeface="Arial" panose="020B0604020202020204" pitchFamily="34" charset="0"/>
            </a:endParaRPr>
          </a:p>
          <a:p>
            <a:r>
              <a:rPr lang="de-DE" sz="3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91D2E9BA-B304-0E18-4278-B827C3556F28}"/>
              </a:ext>
            </a:extLst>
          </p:cNvPr>
          <p:cNvSpPr txBox="1"/>
          <p:nvPr/>
        </p:nvSpPr>
        <p:spPr>
          <a:xfrm>
            <a:off x="15512575" y="40192548"/>
            <a:ext cx="10632311" cy="19697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DE" sz="3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Gegebenenfalls Angaben zum Fördermittelgeber und Förderkennzeichen</a:t>
            </a:r>
          </a:p>
          <a:p>
            <a:pPr algn="r"/>
            <a:endParaRPr lang="de-DE" sz="3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Microsoft Sans Serif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de-DE" sz="3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Microsoft Sans Serif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4DC1CE5-24FF-E606-FD61-8475DFD683FD}"/>
              </a:ext>
            </a:extLst>
          </p:cNvPr>
          <p:cNvSpPr txBox="1"/>
          <p:nvPr/>
        </p:nvSpPr>
        <p:spPr>
          <a:xfrm>
            <a:off x="1003032" y="13832485"/>
            <a:ext cx="28382530" cy="192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sz="26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Höhe der Überschriftboxen sollte ebenfalls beibehalten werden, die Breite kann je nach Länge der Überschrift variieren</a:t>
            </a:r>
          </a:p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endParaRPr lang="de-DE" sz="2600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sz="26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Dabei ist darauf zu achten, die Überschriftboxen zentriert auf dem oberen Rand der Textkästen zu platzieren (siehe Vorlage oder Beispiel)</a:t>
            </a:r>
          </a:p>
          <a:p>
            <a:endParaRPr lang="de-DE" dirty="0"/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C9ECF53A-41AF-B4C9-2FF3-D9AE3ECAA2C4}"/>
              </a:ext>
            </a:extLst>
          </p:cNvPr>
          <p:cNvSpPr txBox="1"/>
          <p:nvPr/>
        </p:nvSpPr>
        <p:spPr>
          <a:xfrm>
            <a:off x="1003031" y="26377268"/>
            <a:ext cx="28269149" cy="192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sz="26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Verwenden Sie gerne diese Vorlage und ergänzen Ihren eigenen Text in geeignet angeordneten Textfeldern innerhalb der Kästen</a:t>
            </a:r>
          </a:p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endParaRPr lang="de-DE" sz="2600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sz="26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Fügen Sie bei Bedarf geeignete Abbildungen/Tabellen/Grafiken ein, die das Verständnis des Themas fördern bzw. Ihre Inhalte gut visualisieren</a:t>
            </a:r>
            <a:endParaRPr lang="de-DE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/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39C61C9F-0F2F-1419-56D7-53209D0C7DCC}"/>
              </a:ext>
            </a:extLst>
          </p:cNvPr>
          <p:cNvSpPr txBox="1"/>
          <p:nvPr/>
        </p:nvSpPr>
        <p:spPr>
          <a:xfrm>
            <a:off x="1003030" y="31847840"/>
            <a:ext cx="28269149" cy="192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sz="26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Verwenden Sie gerne diese Vorlage und ergänzen Ihren eigenen Text in geeignet angeordneten Textfeldern innerhalb der Kästen</a:t>
            </a:r>
          </a:p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endParaRPr lang="de-DE" sz="2600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sz="26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Fügen Sie bei Bedarf geeignete Abbildungen/Tabellen/Grafiken ein, die das Verständnis des Themas fördern bzw. Ihre Inhalte gut visualisieren</a:t>
            </a:r>
            <a:endParaRPr lang="de-DE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/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530C314D-FBE8-C08E-B0CB-7EF91D4A9BDA}"/>
              </a:ext>
            </a:extLst>
          </p:cNvPr>
          <p:cNvSpPr txBox="1"/>
          <p:nvPr/>
        </p:nvSpPr>
        <p:spPr>
          <a:xfrm>
            <a:off x="1003029" y="36866721"/>
            <a:ext cx="282691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Verwenden Sie gerne diese Vorlage und ergänzen Ihren eigenen Text in geeignet angeordneten Textfeldern innerhalb der Kästen</a:t>
            </a: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A28CF54D-E1A6-1FC1-849B-31F7F801BABD}"/>
              </a:ext>
            </a:extLst>
          </p:cNvPr>
          <p:cNvSpPr/>
          <p:nvPr/>
        </p:nvSpPr>
        <p:spPr>
          <a:xfrm>
            <a:off x="616428" y="9386136"/>
            <a:ext cx="29005744" cy="3256248"/>
          </a:xfrm>
          <a:prstGeom prst="roundRect">
            <a:avLst>
              <a:gd name="adj" fmla="val 0"/>
            </a:avLst>
          </a:prstGeom>
          <a:noFill/>
          <a:ln>
            <a:solidFill>
              <a:srgbClr val="E501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endParaRPr lang="de-DE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25A45FCD-F3FE-AC29-9180-4238E31312F8}"/>
              </a:ext>
            </a:extLst>
          </p:cNvPr>
          <p:cNvSpPr>
            <a:spLocks noChangeAspect="1"/>
          </p:cNvSpPr>
          <p:nvPr/>
        </p:nvSpPr>
        <p:spPr>
          <a:xfrm>
            <a:off x="11394194" y="9052178"/>
            <a:ext cx="7450212" cy="667916"/>
          </a:xfrm>
          <a:prstGeom prst="roundRect">
            <a:avLst/>
          </a:prstGeom>
          <a:solidFill>
            <a:srgbClr val="E50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Fragestellung und Zielsetzung</a:t>
            </a:r>
            <a:endParaRPr lang="de-DE" sz="800" dirty="0">
              <a:solidFill>
                <a:schemeClr val="bg1"/>
              </a:solidFill>
              <a:effectLst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F6BB204E-95F7-7711-8F12-5A6CDA85967C}"/>
              </a:ext>
            </a:extLst>
          </p:cNvPr>
          <p:cNvSpPr txBox="1"/>
          <p:nvPr/>
        </p:nvSpPr>
        <p:spPr>
          <a:xfrm>
            <a:off x="1116413" y="9880138"/>
            <a:ext cx="28269149" cy="192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sz="26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Verwenden Sie gerne diese Vorlage und ergänzen Ihren eigenen Text in geeignet angeordneten Textfeldern innerhalb der Kästen</a:t>
            </a:r>
          </a:p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endParaRPr lang="de-DE" sz="2600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sz="26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Fügen Sie bei Bedarf geeignete Abbildungen/Tabellen/Grafiken ein, die das Verständnis des Themas fördern bzw. Ihre Inhalte gut visualisieren</a:t>
            </a:r>
            <a:endParaRPr lang="de-DE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/>
          </a:p>
        </p:txBody>
      </p:sp>
      <p:sp>
        <p:nvSpPr>
          <p:cNvPr id="41" name="Rechteck: abgerundete Ecken 40">
            <a:extLst>
              <a:ext uri="{FF2B5EF4-FFF2-40B4-BE49-F238E27FC236}">
                <a16:creationId xmlns:a16="http://schemas.microsoft.com/office/drawing/2014/main" id="{162BA00B-905E-2753-52AE-C52AA2149421}"/>
              </a:ext>
            </a:extLst>
          </p:cNvPr>
          <p:cNvSpPr>
            <a:spLocks noChangeAspect="1"/>
          </p:cNvSpPr>
          <p:nvPr/>
        </p:nvSpPr>
        <p:spPr>
          <a:xfrm>
            <a:off x="9928205" y="31153661"/>
            <a:ext cx="10418800" cy="667916"/>
          </a:xfrm>
          <a:prstGeom prst="roundRect">
            <a:avLst/>
          </a:prstGeom>
          <a:solidFill>
            <a:srgbClr val="E50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Ausblick: Offene Fragen und weiterer Forschungsbedarf</a:t>
            </a:r>
            <a:endParaRPr lang="de-DE" sz="900" dirty="0">
              <a:solidFill>
                <a:schemeClr val="bg1"/>
              </a:solidFill>
              <a:effectLst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73B431A-0F4B-1713-8736-35C4CE85C236}"/>
              </a:ext>
            </a:extLst>
          </p:cNvPr>
          <p:cNvSpPr txBox="1"/>
          <p:nvPr/>
        </p:nvSpPr>
        <p:spPr>
          <a:xfrm>
            <a:off x="6750530" y="1255093"/>
            <a:ext cx="12985270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60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4. Konferenz zur</a:t>
            </a:r>
            <a:br>
              <a:rPr lang="de-DE" sz="60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</a:br>
            <a:r>
              <a:rPr lang="de-DE" sz="60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Norddeutschen Wärmeforschung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9D918C6C-3456-0DA8-AB12-43615FC58111}"/>
              </a:ext>
            </a:extLst>
          </p:cNvPr>
          <p:cNvSpPr txBox="1"/>
          <p:nvPr/>
        </p:nvSpPr>
        <p:spPr>
          <a:xfrm>
            <a:off x="24111698" y="1255093"/>
            <a:ext cx="5160483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DE" sz="60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Flensburg</a:t>
            </a:r>
          </a:p>
          <a:p>
            <a:pPr algn="r"/>
            <a:r>
              <a:rPr lang="de-DE" sz="60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17.-18.09.2026</a:t>
            </a:r>
          </a:p>
        </p:txBody>
      </p:sp>
    </p:spTree>
    <p:extLst>
      <p:ext uri="{BB962C8B-B14F-4D97-AF65-F5344CB8AC3E}">
        <p14:creationId xmlns:p14="http://schemas.microsoft.com/office/powerpoint/2010/main" val="1060711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0F088B-0B52-5F97-3CAF-EDFAC1B6E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eck: abgerundete Ecken 31">
            <a:extLst>
              <a:ext uri="{FF2B5EF4-FFF2-40B4-BE49-F238E27FC236}">
                <a16:creationId xmlns:a16="http://schemas.microsoft.com/office/drawing/2014/main" id="{6133F116-6246-63A8-B890-BF6B1612D84C}"/>
              </a:ext>
            </a:extLst>
          </p:cNvPr>
          <p:cNvSpPr/>
          <p:nvPr/>
        </p:nvSpPr>
        <p:spPr>
          <a:xfrm>
            <a:off x="598123" y="36535066"/>
            <a:ext cx="29024049" cy="2539456"/>
          </a:xfrm>
          <a:prstGeom prst="roundRect">
            <a:avLst>
              <a:gd name="adj" fmla="val 0"/>
            </a:avLst>
          </a:prstGeom>
          <a:noFill/>
          <a:ln>
            <a:solidFill>
              <a:srgbClr val="E501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endParaRPr lang="de-DE" sz="2012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hteck: abgerundete Ecken 25">
            <a:extLst>
              <a:ext uri="{FF2B5EF4-FFF2-40B4-BE49-F238E27FC236}">
                <a16:creationId xmlns:a16="http://schemas.microsoft.com/office/drawing/2014/main" id="{AE33EA6E-01EA-9A0B-E31B-0973526DBB6D}"/>
              </a:ext>
            </a:extLst>
          </p:cNvPr>
          <p:cNvSpPr/>
          <p:nvPr/>
        </p:nvSpPr>
        <p:spPr>
          <a:xfrm>
            <a:off x="616428" y="31510413"/>
            <a:ext cx="29024049" cy="4209819"/>
          </a:xfrm>
          <a:prstGeom prst="roundRect">
            <a:avLst>
              <a:gd name="adj" fmla="val 0"/>
            </a:avLst>
          </a:prstGeom>
          <a:noFill/>
          <a:ln>
            <a:solidFill>
              <a:srgbClr val="E501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endParaRPr lang="de-DE" sz="23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hteck: abgerundete Ecken 28">
            <a:extLst>
              <a:ext uri="{FF2B5EF4-FFF2-40B4-BE49-F238E27FC236}">
                <a16:creationId xmlns:a16="http://schemas.microsoft.com/office/drawing/2014/main" id="{048B6A9E-117F-8FFE-D56A-3FC10681F0A6}"/>
              </a:ext>
            </a:extLst>
          </p:cNvPr>
          <p:cNvSpPr/>
          <p:nvPr/>
        </p:nvSpPr>
        <p:spPr>
          <a:xfrm>
            <a:off x="598123" y="25943244"/>
            <a:ext cx="29042354" cy="4902661"/>
          </a:xfrm>
          <a:prstGeom prst="roundRect">
            <a:avLst>
              <a:gd name="adj" fmla="val 0"/>
            </a:avLst>
          </a:prstGeom>
          <a:noFill/>
          <a:ln>
            <a:solidFill>
              <a:srgbClr val="E501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endParaRPr lang="de-DE" sz="2012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id="{854E629E-5FB4-EAD1-FCE4-C711F8210A8C}"/>
              </a:ext>
            </a:extLst>
          </p:cNvPr>
          <p:cNvSpPr/>
          <p:nvPr/>
        </p:nvSpPr>
        <p:spPr>
          <a:xfrm>
            <a:off x="616428" y="9386136"/>
            <a:ext cx="29005744" cy="3256248"/>
          </a:xfrm>
          <a:prstGeom prst="roundRect">
            <a:avLst>
              <a:gd name="adj" fmla="val 0"/>
            </a:avLst>
          </a:prstGeom>
          <a:noFill/>
          <a:ln>
            <a:solidFill>
              <a:srgbClr val="E501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endParaRPr lang="de-DE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0464A7F-08B5-6A8D-0876-1E9C14ADC7F4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t="24262" b="24706"/>
          <a:stretch/>
        </p:blipFill>
        <p:spPr>
          <a:xfrm>
            <a:off x="616430" y="537883"/>
            <a:ext cx="11430000" cy="3281082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D589389F-6223-FF60-89D5-51E96541A700}"/>
              </a:ext>
            </a:extLst>
          </p:cNvPr>
          <p:cNvSpPr/>
          <p:nvPr/>
        </p:nvSpPr>
        <p:spPr>
          <a:xfrm>
            <a:off x="616430" y="4383775"/>
            <a:ext cx="29042354" cy="152400"/>
          </a:xfrm>
          <a:prstGeom prst="rect">
            <a:avLst/>
          </a:prstGeom>
          <a:gradFill flip="none" rotWithShape="1">
            <a:gsLst>
              <a:gs pos="0">
                <a:srgbClr val="77BEF4"/>
              </a:gs>
              <a:gs pos="100000">
                <a:srgbClr val="E5004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8AA090D9-4922-99E3-DA4D-A9755C406858}"/>
              </a:ext>
            </a:extLst>
          </p:cNvPr>
          <p:cNvSpPr/>
          <p:nvPr/>
        </p:nvSpPr>
        <p:spPr>
          <a:xfrm>
            <a:off x="598123" y="39604107"/>
            <a:ext cx="29042354" cy="152400"/>
          </a:xfrm>
          <a:prstGeom prst="rect">
            <a:avLst/>
          </a:prstGeom>
          <a:gradFill flip="none" rotWithShape="1">
            <a:gsLst>
              <a:gs pos="0">
                <a:srgbClr val="77BEF4"/>
              </a:gs>
              <a:gs pos="100000">
                <a:srgbClr val="E5004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AE7BFF9A-F50E-0C88-4220-1FFC2E9909F6}"/>
              </a:ext>
            </a:extLst>
          </p:cNvPr>
          <p:cNvSpPr txBox="1"/>
          <p:nvPr/>
        </p:nvSpPr>
        <p:spPr>
          <a:xfrm>
            <a:off x="1003032" y="5100985"/>
            <a:ext cx="28269149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de-DE" sz="60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Hier steht Ihr Beitragstitel – der auch über zwei Zeilen gehen darf und einen Untertitel enthalten kann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CEB3A61B-D9DB-E769-2C3B-3CAB7D7FDE48}"/>
              </a:ext>
            </a:extLst>
          </p:cNvPr>
          <p:cNvSpPr txBox="1"/>
          <p:nvPr/>
        </p:nvSpPr>
        <p:spPr>
          <a:xfrm>
            <a:off x="1003032" y="7236735"/>
            <a:ext cx="26606091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3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Vorname Erstautor Nachname Erstautor</a:t>
            </a:r>
            <a:r>
              <a:rPr lang="de-DE" sz="3200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1</a:t>
            </a:r>
            <a:r>
              <a:rPr lang="de-DE" sz="3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, Vorname Zweitautor Nachname Zweitautor</a:t>
            </a:r>
            <a:r>
              <a:rPr lang="de-DE" sz="3200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3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, Vorname Drittautor Nachname Drittautor</a:t>
            </a:r>
            <a:r>
              <a:rPr lang="de-DE" sz="3200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3</a:t>
            </a:r>
            <a:r>
              <a:rPr lang="de-DE" sz="3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, …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8E4D143-1C69-7ACA-6602-316ECA8F6F2C}"/>
              </a:ext>
            </a:extLst>
          </p:cNvPr>
          <p:cNvSpPr txBox="1"/>
          <p:nvPr/>
        </p:nvSpPr>
        <p:spPr>
          <a:xfrm>
            <a:off x="1003032" y="7826703"/>
            <a:ext cx="168869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1</a:t>
            </a:r>
            <a:r>
              <a:rPr lang="de-DE" sz="1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Institution Erstautor;  </a:t>
            </a:r>
            <a:r>
              <a:rPr lang="de-DE" sz="1800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1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Institution Zweitautor; </a:t>
            </a:r>
            <a:r>
              <a:rPr lang="de-DE" baseline="30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3</a:t>
            </a:r>
            <a:r>
              <a:rPr lang="de-DE" sz="1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Institution </a:t>
            </a:r>
            <a:r>
              <a:rPr lang="de-DE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Dritt</a:t>
            </a:r>
            <a:r>
              <a:rPr lang="de-DE" sz="1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autor</a:t>
            </a:r>
            <a:r>
              <a:rPr lang="de-DE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;</a:t>
            </a:r>
            <a:r>
              <a:rPr lang="de-DE" sz="1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… (Trennung der Institutionen bitte mit Semikolon)</a:t>
            </a:r>
          </a:p>
        </p:txBody>
      </p:sp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D69C8AFF-B43C-EA8C-BD73-84A75FF03EDD}"/>
              </a:ext>
            </a:extLst>
          </p:cNvPr>
          <p:cNvSpPr>
            <a:spLocks noChangeAspect="1"/>
          </p:cNvSpPr>
          <p:nvPr/>
        </p:nvSpPr>
        <p:spPr>
          <a:xfrm>
            <a:off x="11394194" y="9052178"/>
            <a:ext cx="7450212" cy="667916"/>
          </a:xfrm>
          <a:prstGeom prst="roundRect">
            <a:avLst/>
          </a:prstGeom>
          <a:solidFill>
            <a:srgbClr val="E50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Einleitung</a:t>
            </a:r>
            <a:endParaRPr lang="de-DE" sz="800" dirty="0">
              <a:solidFill>
                <a:schemeClr val="bg1"/>
              </a:solidFill>
              <a:effectLst/>
            </a:endParaRPr>
          </a:p>
        </p:txBody>
      </p:sp>
      <p:sp>
        <p:nvSpPr>
          <p:cNvPr id="25" name="Rechteck: abgerundete Ecken 24">
            <a:extLst>
              <a:ext uri="{FF2B5EF4-FFF2-40B4-BE49-F238E27FC236}">
                <a16:creationId xmlns:a16="http://schemas.microsoft.com/office/drawing/2014/main" id="{9DC6697D-E1A2-13FD-8916-D4C09F14B2A0}"/>
              </a:ext>
            </a:extLst>
          </p:cNvPr>
          <p:cNvSpPr>
            <a:spLocks noChangeAspect="1"/>
          </p:cNvSpPr>
          <p:nvPr/>
        </p:nvSpPr>
        <p:spPr>
          <a:xfrm>
            <a:off x="11412500" y="31176457"/>
            <a:ext cx="7450212" cy="667916"/>
          </a:xfrm>
          <a:prstGeom prst="roundRect">
            <a:avLst/>
          </a:prstGeom>
          <a:solidFill>
            <a:srgbClr val="E50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Fazit / Zusammenfassung / Ausblick</a:t>
            </a:r>
            <a:endParaRPr lang="de-DE" sz="900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Rechteck: abgerundete Ecken 29">
            <a:extLst>
              <a:ext uri="{FF2B5EF4-FFF2-40B4-BE49-F238E27FC236}">
                <a16:creationId xmlns:a16="http://schemas.microsoft.com/office/drawing/2014/main" id="{F6901ED0-CBDA-9EC5-1996-0F22A467437A}"/>
              </a:ext>
            </a:extLst>
          </p:cNvPr>
          <p:cNvSpPr>
            <a:spLocks noChangeAspect="1"/>
          </p:cNvSpPr>
          <p:nvPr/>
        </p:nvSpPr>
        <p:spPr>
          <a:xfrm>
            <a:off x="11412500" y="36198805"/>
            <a:ext cx="7450212" cy="667916"/>
          </a:xfrm>
          <a:prstGeom prst="roundRect">
            <a:avLst/>
          </a:prstGeom>
          <a:solidFill>
            <a:srgbClr val="E50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Literatur</a:t>
            </a:r>
            <a:endParaRPr lang="de-DE" sz="900" dirty="0">
              <a:solidFill>
                <a:schemeClr val="bg1"/>
              </a:solidFill>
              <a:effectLst/>
            </a:endParaRPr>
          </a:p>
        </p:txBody>
      </p:sp>
      <p:sp>
        <p:nvSpPr>
          <p:cNvPr id="31" name="Rechteck: abgerundete Ecken 30">
            <a:extLst>
              <a:ext uri="{FF2B5EF4-FFF2-40B4-BE49-F238E27FC236}">
                <a16:creationId xmlns:a16="http://schemas.microsoft.com/office/drawing/2014/main" id="{D5DE9A9A-E7A8-9163-1C69-414432D7AE4C}"/>
              </a:ext>
            </a:extLst>
          </p:cNvPr>
          <p:cNvSpPr>
            <a:spLocks noChangeAspect="1"/>
          </p:cNvSpPr>
          <p:nvPr/>
        </p:nvSpPr>
        <p:spPr>
          <a:xfrm>
            <a:off x="11412500" y="25609285"/>
            <a:ext cx="7450212" cy="667916"/>
          </a:xfrm>
          <a:prstGeom prst="roundRect">
            <a:avLst/>
          </a:prstGeom>
          <a:solidFill>
            <a:srgbClr val="E50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Diskussion</a:t>
            </a:r>
            <a:endParaRPr lang="de-DE" sz="800" dirty="0">
              <a:solidFill>
                <a:schemeClr val="bg1"/>
              </a:solidFill>
              <a:effectLst/>
            </a:endParaRP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B1F6AF6A-93D6-7305-4E95-1D3BEFBC9689}"/>
              </a:ext>
            </a:extLst>
          </p:cNvPr>
          <p:cNvSpPr/>
          <p:nvPr/>
        </p:nvSpPr>
        <p:spPr>
          <a:xfrm>
            <a:off x="26599397" y="40192548"/>
            <a:ext cx="3022775" cy="2144420"/>
          </a:xfrm>
          <a:prstGeom prst="ellipse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Platzhalter für das Logo des Fördermittelgebers</a:t>
            </a:r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41B109ED-BA04-0BD0-0E6E-B244F8426E09}"/>
              </a:ext>
            </a:extLst>
          </p:cNvPr>
          <p:cNvSpPr/>
          <p:nvPr/>
        </p:nvSpPr>
        <p:spPr>
          <a:xfrm>
            <a:off x="653041" y="40192548"/>
            <a:ext cx="3022775" cy="2144420"/>
          </a:xfrm>
          <a:prstGeom prst="ellipse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Platzhalter für das Logo des Instituts der Autor*innen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7A27EB35-4F9D-EC4B-6C45-4BBC562C0594}"/>
              </a:ext>
            </a:extLst>
          </p:cNvPr>
          <p:cNvSpPr txBox="1"/>
          <p:nvPr/>
        </p:nvSpPr>
        <p:spPr>
          <a:xfrm>
            <a:off x="4130327" y="40258153"/>
            <a:ext cx="10632311" cy="19697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3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Kontakte</a:t>
            </a:r>
            <a:r>
              <a:rPr lang="de-DE" sz="3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de-DE" sz="3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Website / Mailadressen der Ansprechpartner*innen / etc.</a:t>
            </a:r>
          </a:p>
          <a:p>
            <a:endParaRPr lang="de-DE" sz="3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Microsoft Sans Serif" panose="020B0604020202020204" pitchFamily="34" charset="0"/>
              <a:cs typeface="Arial" panose="020B0604020202020204" pitchFamily="34" charset="0"/>
            </a:endParaRPr>
          </a:p>
          <a:p>
            <a:r>
              <a:rPr lang="de-DE" sz="3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F4799689-FB47-7AF2-B053-166E104C7CB8}"/>
              </a:ext>
            </a:extLst>
          </p:cNvPr>
          <p:cNvSpPr txBox="1"/>
          <p:nvPr/>
        </p:nvSpPr>
        <p:spPr>
          <a:xfrm>
            <a:off x="15512575" y="40192548"/>
            <a:ext cx="10632311" cy="19697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DE" sz="3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Gegebenenfalls Angaben zum Fördermittelgeber und Förderkennzeichen</a:t>
            </a:r>
          </a:p>
          <a:p>
            <a:pPr algn="r"/>
            <a:endParaRPr lang="de-DE" sz="3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Microsoft Sans Serif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de-DE" sz="3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Microsoft Sans Serif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035FEC44-B5A4-EDD4-D170-4DFE4DE2A6B2}"/>
              </a:ext>
            </a:extLst>
          </p:cNvPr>
          <p:cNvSpPr txBox="1"/>
          <p:nvPr/>
        </p:nvSpPr>
        <p:spPr>
          <a:xfrm>
            <a:off x="1003031" y="26377268"/>
            <a:ext cx="28269149" cy="192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sz="26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Verwenden Sie gerne diese Vorlage und ergänzen Ihren eigenen Text in geeignet angeordneten Textfeldern innerhalb der Kästen</a:t>
            </a:r>
          </a:p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endParaRPr lang="de-DE" sz="2600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sz="26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Fügen Sie bei Bedarf geeignete Abbildungen/Tabellen/Grafiken ein, die das Verständnis des Themas fördern bzw. Ihre Inhalte gut visualisieren</a:t>
            </a:r>
            <a:endParaRPr lang="de-DE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/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0B3EC56D-4D9E-AEAE-C648-B26A2EAE7EE4}"/>
              </a:ext>
            </a:extLst>
          </p:cNvPr>
          <p:cNvSpPr txBox="1"/>
          <p:nvPr/>
        </p:nvSpPr>
        <p:spPr>
          <a:xfrm>
            <a:off x="1003030" y="31847840"/>
            <a:ext cx="28269149" cy="192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sz="26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Verwenden Sie gerne diese Vorlage und ergänzen Ihren eigenen Text in geeignet angeordneten Textfeldern innerhalb der Kästen</a:t>
            </a:r>
          </a:p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endParaRPr lang="de-DE" sz="2600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sz="26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Fügen Sie bei Bedarf geeignete Abbildungen/Tabellen/Grafiken ein, die das Verständnis des Themas fördern bzw. Ihre Inhalte gut visualisieren</a:t>
            </a:r>
            <a:endParaRPr lang="de-DE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/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D6EA0D02-1A3B-BE67-6C9C-50DFA01EA2B9}"/>
              </a:ext>
            </a:extLst>
          </p:cNvPr>
          <p:cNvSpPr txBox="1"/>
          <p:nvPr/>
        </p:nvSpPr>
        <p:spPr>
          <a:xfrm>
            <a:off x="1003029" y="36866721"/>
            <a:ext cx="282691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Verwenden Sie gerne diese Vorlage und ergänzen Ihren eigenen Text in geeignet angeordneten Textfeldern innerhalb der Kästen</a:t>
            </a:r>
          </a:p>
        </p:txBody>
      </p:sp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4A847C79-3FCB-771C-A485-7B9F61B0543C}"/>
              </a:ext>
            </a:extLst>
          </p:cNvPr>
          <p:cNvSpPr/>
          <p:nvPr/>
        </p:nvSpPr>
        <p:spPr>
          <a:xfrm>
            <a:off x="15512575" y="13296347"/>
            <a:ext cx="14127903" cy="11982386"/>
          </a:xfrm>
          <a:prstGeom prst="roundRect">
            <a:avLst>
              <a:gd name="adj" fmla="val 0"/>
            </a:avLst>
          </a:prstGeom>
          <a:noFill/>
          <a:ln>
            <a:solidFill>
              <a:srgbClr val="E501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de-DE" sz="20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0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de-DE" sz="23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de-DE" sz="23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de-DE" sz="23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A5BECA59-46FE-5245-AE87-96FDC4CAA580}"/>
              </a:ext>
            </a:extLst>
          </p:cNvPr>
          <p:cNvSpPr/>
          <p:nvPr/>
        </p:nvSpPr>
        <p:spPr>
          <a:xfrm>
            <a:off x="616428" y="13296349"/>
            <a:ext cx="14146209" cy="11982386"/>
          </a:xfrm>
          <a:prstGeom prst="roundRect">
            <a:avLst>
              <a:gd name="adj" fmla="val 0"/>
            </a:avLst>
          </a:prstGeom>
          <a:noFill/>
          <a:ln>
            <a:solidFill>
              <a:srgbClr val="E501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endParaRPr lang="de-DE" sz="2012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Rechteck: abgerundete Ecken 40">
            <a:extLst>
              <a:ext uri="{FF2B5EF4-FFF2-40B4-BE49-F238E27FC236}">
                <a16:creationId xmlns:a16="http://schemas.microsoft.com/office/drawing/2014/main" id="{D6DE3E87-D205-60ED-A5E3-869FEBE73E35}"/>
              </a:ext>
            </a:extLst>
          </p:cNvPr>
          <p:cNvSpPr>
            <a:spLocks noChangeAspect="1"/>
          </p:cNvSpPr>
          <p:nvPr/>
        </p:nvSpPr>
        <p:spPr>
          <a:xfrm>
            <a:off x="3962288" y="12972936"/>
            <a:ext cx="7450212" cy="667916"/>
          </a:xfrm>
          <a:prstGeom prst="roundRect">
            <a:avLst/>
          </a:prstGeom>
          <a:solidFill>
            <a:srgbClr val="E50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Methodik</a:t>
            </a:r>
            <a:endParaRPr lang="de-DE" sz="800" dirty="0">
              <a:solidFill>
                <a:schemeClr val="bg1"/>
              </a:solidFill>
              <a:effectLst/>
            </a:endParaRPr>
          </a:p>
        </p:txBody>
      </p:sp>
      <p:sp>
        <p:nvSpPr>
          <p:cNvPr id="43" name="Rechteck: abgerundete Ecken 42">
            <a:extLst>
              <a:ext uri="{FF2B5EF4-FFF2-40B4-BE49-F238E27FC236}">
                <a16:creationId xmlns:a16="http://schemas.microsoft.com/office/drawing/2014/main" id="{0017D24C-EA0F-3019-6CE0-CA7C0BC66A2F}"/>
              </a:ext>
            </a:extLst>
          </p:cNvPr>
          <p:cNvSpPr>
            <a:spLocks noChangeAspect="1"/>
          </p:cNvSpPr>
          <p:nvPr/>
        </p:nvSpPr>
        <p:spPr>
          <a:xfrm>
            <a:off x="18851420" y="12972936"/>
            <a:ext cx="7450212" cy="667916"/>
          </a:xfrm>
          <a:prstGeom prst="roundRect">
            <a:avLst/>
          </a:prstGeom>
          <a:solidFill>
            <a:srgbClr val="E50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Ergebnis</a:t>
            </a:r>
            <a:endParaRPr lang="de-DE" sz="800" dirty="0">
              <a:solidFill>
                <a:schemeClr val="bg1"/>
              </a:solidFill>
              <a:effectLst/>
            </a:endParaRP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F209B76E-B9C4-6162-DC1F-80CE0C748417}"/>
              </a:ext>
            </a:extLst>
          </p:cNvPr>
          <p:cNvSpPr txBox="1"/>
          <p:nvPr/>
        </p:nvSpPr>
        <p:spPr>
          <a:xfrm>
            <a:off x="1003029" y="13791719"/>
            <a:ext cx="13398771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sz="26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Verwenden Sie gerne diese Vorlage und ergänzen Ihren eigenen Text in geeignet angeordneten Textfeldern innerhalb der Kästen</a:t>
            </a:r>
          </a:p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endParaRPr lang="de-DE" sz="2600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sz="26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Fügen Sie bei Bedarf geeignete Abbildungen/Tabellen/Grafiken ein, die das Verständnis des Themas fördern bzw. Ihre Inhalte gut visualisieren</a:t>
            </a:r>
            <a:endParaRPr lang="de-DE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/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8186FACF-71B4-D845-8A8E-2B6B6969FBE5}"/>
              </a:ext>
            </a:extLst>
          </p:cNvPr>
          <p:cNvSpPr txBox="1"/>
          <p:nvPr/>
        </p:nvSpPr>
        <p:spPr>
          <a:xfrm>
            <a:off x="15986791" y="13740919"/>
            <a:ext cx="13398771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sz="26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Verwenden Sie gerne diese Vorlage und ergänzen Ihren eigenen Text in geeignet angeordneten Textfeldern innerhalb der Kästen</a:t>
            </a:r>
          </a:p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endParaRPr lang="de-DE" sz="2600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sz="26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Fügen Sie bei Bedarf geeignete Abbildungen/Tabellen/Grafiken ein, die das Verständnis des Themas fördern bzw. Ihre Inhalte gut visualisieren</a:t>
            </a:r>
            <a:endParaRPr lang="de-DE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/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5A2093A7-4B20-9B29-2D48-9BA9B4F043FD}"/>
              </a:ext>
            </a:extLst>
          </p:cNvPr>
          <p:cNvSpPr txBox="1"/>
          <p:nvPr/>
        </p:nvSpPr>
        <p:spPr>
          <a:xfrm>
            <a:off x="1116413" y="9880138"/>
            <a:ext cx="28269149" cy="192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sz="26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Verwenden Sie gerne diese Vorlage und ergänzen Ihren eigenen Text in geeignet angeordneten Textfeldern innerhalb der Kästen</a:t>
            </a:r>
          </a:p>
          <a:p>
            <a:pPr marL="342900" indent="-3429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endParaRPr lang="de-DE" sz="2600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de-DE" sz="26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Fügen Sie bei Bedarf geeignete Abbildungen/Tabellen/Grafiken ein, die das Verständnis des Themas fördern bzw. Ihre Inhalte gut visualisieren</a:t>
            </a:r>
            <a:endParaRPr lang="de-DE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0A90B70-801F-BF1A-E34B-F49006115215}"/>
              </a:ext>
            </a:extLst>
          </p:cNvPr>
          <p:cNvSpPr txBox="1"/>
          <p:nvPr/>
        </p:nvSpPr>
        <p:spPr>
          <a:xfrm>
            <a:off x="6750530" y="1255093"/>
            <a:ext cx="12985270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60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4. Konferenz zur</a:t>
            </a:r>
            <a:br>
              <a:rPr lang="de-DE" sz="60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</a:br>
            <a:r>
              <a:rPr lang="de-DE" sz="60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Norddeutschen Wärmeforschung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CF2E664-D478-02D9-BA6B-95CB5DAC96DB}"/>
              </a:ext>
            </a:extLst>
          </p:cNvPr>
          <p:cNvSpPr txBox="1"/>
          <p:nvPr/>
        </p:nvSpPr>
        <p:spPr>
          <a:xfrm>
            <a:off x="24111698" y="1255093"/>
            <a:ext cx="5160483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DE" sz="60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Flensburg</a:t>
            </a:r>
          </a:p>
          <a:p>
            <a:pPr algn="r"/>
            <a:r>
              <a:rPr lang="de-DE" sz="60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17.-18.09.2026</a:t>
            </a:r>
          </a:p>
        </p:txBody>
      </p:sp>
    </p:spTree>
    <p:extLst>
      <p:ext uri="{BB962C8B-B14F-4D97-AF65-F5344CB8AC3E}">
        <p14:creationId xmlns:p14="http://schemas.microsoft.com/office/powerpoint/2010/main" val="19554953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981</Words>
  <Application>Microsoft Office PowerPoint</Application>
  <PresentationFormat>Benutzerdefiniert</PresentationFormat>
  <Paragraphs>116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Yannick Gerling</dc:creator>
  <cp:lastModifiedBy>Malte Fritz</cp:lastModifiedBy>
  <cp:revision>49</cp:revision>
  <dcterms:created xsi:type="dcterms:W3CDTF">2025-05-07T08:26:58Z</dcterms:created>
  <dcterms:modified xsi:type="dcterms:W3CDTF">2026-06-18T11:59:18Z</dcterms:modified>
</cp:coreProperties>
</file>